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74"/>
  </p:notesMasterIdLst>
  <p:sldIdLst>
    <p:sldId id="331" r:id="rId4"/>
    <p:sldId id="321" r:id="rId5"/>
    <p:sldId id="347" r:id="rId6"/>
    <p:sldId id="349" r:id="rId7"/>
    <p:sldId id="357" r:id="rId8"/>
    <p:sldId id="348" r:id="rId9"/>
    <p:sldId id="352" r:id="rId10"/>
    <p:sldId id="353" r:id="rId11"/>
    <p:sldId id="327" r:id="rId12"/>
    <p:sldId id="354" r:id="rId13"/>
    <p:sldId id="355" r:id="rId14"/>
    <p:sldId id="359" r:id="rId15"/>
    <p:sldId id="356" r:id="rId16"/>
    <p:sldId id="337" r:id="rId17"/>
    <p:sldId id="358" r:id="rId18"/>
    <p:sldId id="344" r:id="rId19"/>
    <p:sldId id="343" r:id="rId20"/>
    <p:sldId id="342" r:id="rId21"/>
    <p:sldId id="345" r:id="rId22"/>
    <p:sldId id="346" r:id="rId23"/>
    <p:sldId id="360" r:id="rId24"/>
    <p:sldId id="361" r:id="rId25"/>
    <p:sldId id="306" r:id="rId26"/>
    <p:sldId id="316" r:id="rId27"/>
    <p:sldId id="339" r:id="rId28"/>
    <p:sldId id="307" r:id="rId29"/>
    <p:sldId id="308" r:id="rId30"/>
    <p:sldId id="297" r:id="rId31"/>
    <p:sldId id="311" r:id="rId32"/>
    <p:sldId id="273" r:id="rId33"/>
    <p:sldId id="292" r:id="rId34"/>
    <p:sldId id="287" r:id="rId35"/>
    <p:sldId id="282" r:id="rId36"/>
    <p:sldId id="288" r:id="rId37"/>
    <p:sldId id="310" r:id="rId38"/>
    <p:sldId id="309" r:id="rId39"/>
    <p:sldId id="312" r:id="rId40"/>
    <p:sldId id="300" r:id="rId41"/>
    <p:sldId id="313" r:id="rId42"/>
    <p:sldId id="319" r:id="rId43"/>
    <p:sldId id="299" r:id="rId44"/>
    <p:sldId id="302" r:id="rId45"/>
    <p:sldId id="285" r:id="rId46"/>
    <p:sldId id="290" r:id="rId47"/>
    <p:sldId id="293" r:id="rId48"/>
    <p:sldId id="294" r:id="rId49"/>
    <p:sldId id="314" r:id="rId50"/>
    <p:sldId id="289" r:id="rId51"/>
    <p:sldId id="318" r:id="rId52"/>
    <p:sldId id="329" r:id="rId53"/>
    <p:sldId id="303" r:id="rId54"/>
    <p:sldId id="305" r:id="rId55"/>
    <p:sldId id="263" r:id="rId56"/>
    <p:sldId id="304" r:id="rId57"/>
    <p:sldId id="298" r:id="rId58"/>
    <p:sldId id="338" r:id="rId59"/>
    <p:sldId id="317" r:id="rId60"/>
    <p:sldId id="325" r:id="rId61"/>
    <p:sldId id="328" r:id="rId62"/>
    <p:sldId id="323" r:id="rId63"/>
    <p:sldId id="315" r:id="rId64"/>
    <p:sldId id="320" r:id="rId65"/>
    <p:sldId id="301" r:id="rId66"/>
    <p:sldId id="267" r:id="rId67"/>
    <p:sldId id="296" r:id="rId68"/>
    <p:sldId id="257" r:id="rId69"/>
    <p:sldId id="258" r:id="rId70"/>
    <p:sldId id="259" r:id="rId71"/>
    <p:sldId id="340" r:id="rId72"/>
    <p:sldId id="341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6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6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0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2398495" y="4063640"/>
            <a:ext cx="72863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00"/>
                </a:solidFill>
                <a:latin typeface="+mj-lt"/>
              </a:rPr>
              <a:t>APLIKASI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INTERNET OF THINGS (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IoT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) </a:t>
            </a:r>
            <a:endParaRPr lang="en-US" sz="2800" dirty="0" smtClean="0">
              <a:solidFill>
                <a:srgbClr val="FFFF00"/>
              </a:solidFill>
              <a:latin typeface="+mj-lt"/>
            </a:endParaRPr>
          </a:p>
          <a:p>
            <a:pPr algn="ctr"/>
            <a:r>
              <a:rPr lang="en-US" sz="2800" dirty="0" err="1" smtClean="0">
                <a:solidFill>
                  <a:srgbClr val="FFFF00"/>
                </a:solidFill>
                <a:latin typeface="+mj-lt"/>
              </a:rPr>
              <a:t>PADA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SISTEM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KENDALI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AIR</a:t>
            </a:r>
            <a:endParaRPr lang="ko-KR" altLang="en-US" sz="28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44" y="1034333"/>
            <a:ext cx="3125731" cy="184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04" y="3901727"/>
            <a:ext cx="3184514" cy="19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564163" y="418161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Suhu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2424399"/>
            <a:ext cx="3311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dirty="0"/>
              <a:t>Pengujian sensor </a:t>
            </a:r>
            <a:r>
              <a:rPr lang="en-US" sz="2000" dirty="0" err="1"/>
              <a:t>suhu</a:t>
            </a:r>
            <a:r>
              <a:rPr lang="id-ID" sz="2000" dirty="0" smtClean="0"/>
              <a:t> </a:t>
            </a:r>
            <a:r>
              <a:rPr lang="id-ID" sz="2000" dirty="0"/>
              <a:t>dil</a:t>
            </a:r>
            <a:r>
              <a:rPr lang="en-US" sz="2000" dirty="0" err="1"/>
              <a:t>aku</a:t>
            </a:r>
            <a:r>
              <a:rPr lang="id-ID" sz="2000" dirty="0"/>
              <a:t>kan dengan </a:t>
            </a:r>
            <a:r>
              <a:rPr lang="id-ID" sz="2000" dirty="0" smtClean="0"/>
              <a:t>cara</a:t>
            </a:r>
            <a:r>
              <a:rPr lang="en-US" sz="2000" dirty="0"/>
              <a:t> </a:t>
            </a:r>
            <a:r>
              <a:rPr lang="en-US" sz="2000" dirty="0" err="1" smtClean="0"/>
              <a:t>meletakkan</a:t>
            </a:r>
            <a:r>
              <a:rPr lang="en-US" sz="2000" dirty="0" smtClean="0"/>
              <a:t> </a:t>
            </a:r>
            <a:r>
              <a:rPr lang="en-US" sz="2000" dirty="0"/>
              <a:t>Sensor </a:t>
            </a:r>
            <a:r>
              <a:rPr lang="en-US" sz="2000" dirty="0" err="1"/>
              <a:t>suhu</a:t>
            </a:r>
            <a:r>
              <a:rPr lang="en-US" sz="2000" dirty="0"/>
              <a:t> DS18B20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termometer</a:t>
            </a:r>
            <a:r>
              <a:rPr lang="en-US" sz="2000" dirty="0"/>
              <a:t> digital </a:t>
            </a:r>
            <a:r>
              <a:rPr lang="en-US" sz="2000" dirty="0" err="1"/>
              <a:t>diletakan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air </a:t>
            </a:r>
            <a:r>
              <a:rPr lang="en-US" sz="2000" dirty="0" err="1" smtClean="0"/>
              <a:t>panas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id-ID" sz="2000" dirty="0" smtClean="0"/>
              <a:t>lalu </a:t>
            </a:r>
            <a:r>
              <a:rPr lang="id-ID" sz="2000" dirty="0"/>
              <a:t>membaca hasil </a:t>
            </a:r>
            <a:r>
              <a:rPr lang="id-ID" sz="2000" i="1" dirty="0" err="1"/>
              <a:t>output</a:t>
            </a:r>
            <a:r>
              <a:rPr lang="id-ID" sz="2000" dirty="0"/>
              <a:t> dari sensor </a:t>
            </a:r>
            <a:r>
              <a:rPr lang="en-US" sz="2000" dirty="0" err="1"/>
              <a:t>suhu</a:t>
            </a:r>
            <a:r>
              <a:rPr lang="en-US" sz="2000" dirty="0"/>
              <a:t> DS18B20</a:t>
            </a:r>
            <a:r>
              <a:rPr lang="en-US" sz="2000" i="1" dirty="0" smtClean="0"/>
              <a:t> </a:t>
            </a:r>
            <a:r>
              <a:rPr lang="en-US" sz="2000" dirty="0"/>
              <a:t>yang </a:t>
            </a:r>
            <a:r>
              <a:rPr lang="en-US" sz="2000" dirty="0" err="1"/>
              <a:t>ditampilkan</a:t>
            </a:r>
            <a:r>
              <a:rPr lang="en-US" sz="2000" dirty="0"/>
              <a:t> di serial </a:t>
            </a:r>
            <a:r>
              <a:rPr lang="en-US" sz="2000" i="1" dirty="0"/>
              <a:t>monitor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4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4559707" y="537705"/>
            <a:ext cx="3387405" cy="2808624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8077200" y="3546475"/>
            <a:ext cx="3387725" cy="28082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615" y="3915314"/>
            <a:ext cx="3137588" cy="2070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404" y="824142"/>
            <a:ext cx="2807315" cy="223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45" y="4082288"/>
            <a:ext cx="3653270" cy="939845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8182" y="824142"/>
            <a:ext cx="2952328" cy="8483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Flow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828182" y="1672514"/>
            <a:ext cx="3311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flow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mengalirkan air pada sensor dengan jumlah yang sudah ditentukan, lalu menghitung jumlah pulsa keluaran sensor </a:t>
            </a:r>
            <a:r>
              <a:rPr lang="id-ID" i="1" dirty="0" err="1"/>
              <a:t>flow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5429"/>
              </p:ext>
            </p:extLst>
          </p:nvPr>
        </p:nvGraphicFramePr>
        <p:xfrm>
          <a:off x="1648691" y="2202872"/>
          <a:ext cx="9296400" cy="3408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006">
                  <a:extLst>
                    <a:ext uri="{9D8B030D-6E8A-4147-A177-3AD203B41FA5}">
                      <a16:colId xmlns:a16="http://schemas.microsoft.com/office/drawing/2014/main" val="4070187982"/>
                    </a:ext>
                  </a:extLst>
                </a:gridCol>
                <a:gridCol w="1791367">
                  <a:extLst>
                    <a:ext uri="{9D8B030D-6E8A-4147-A177-3AD203B41FA5}">
                      <a16:colId xmlns:a16="http://schemas.microsoft.com/office/drawing/2014/main" val="2505911014"/>
                    </a:ext>
                  </a:extLst>
                </a:gridCol>
                <a:gridCol w="2785321">
                  <a:extLst>
                    <a:ext uri="{9D8B030D-6E8A-4147-A177-3AD203B41FA5}">
                      <a16:colId xmlns:a16="http://schemas.microsoft.com/office/drawing/2014/main" val="3118130790"/>
                    </a:ext>
                  </a:extLst>
                </a:gridCol>
                <a:gridCol w="2330433">
                  <a:extLst>
                    <a:ext uri="{9D8B030D-6E8A-4147-A177-3AD203B41FA5}">
                      <a16:colId xmlns:a16="http://schemas.microsoft.com/office/drawing/2014/main" val="2486027136"/>
                    </a:ext>
                  </a:extLst>
                </a:gridCol>
                <a:gridCol w="1593273">
                  <a:extLst>
                    <a:ext uri="{9D8B030D-6E8A-4147-A177-3AD203B41FA5}">
                      <a16:colId xmlns:a16="http://schemas.microsoft.com/office/drawing/2014/main" val="2195973723"/>
                    </a:ext>
                  </a:extLst>
                </a:gridCol>
              </a:tblGrid>
              <a:tr h="569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Jumlah air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pengujian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Output (</a:t>
                      </a:r>
                      <a:r>
                        <a:rPr lang="en-US" sz="1600" dirty="0" err="1" smtClean="0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 / ml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929609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74443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8324878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3,95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5164671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3,90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122524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3,91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604189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2357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3,92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88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6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41" y="835193"/>
            <a:ext cx="3166732" cy="222666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2" y="3599639"/>
            <a:ext cx="3117272" cy="24825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739687" y="864897"/>
            <a:ext cx="3311232" cy="115786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Driver Motor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1992432"/>
            <a:ext cx="3311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dilakukan dengan memberikan tegangan </a:t>
            </a:r>
            <a:r>
              <a:rPr lang="en-US" dirty="0"/>
              <a:t>3.3 v</a:t>
            </a:r>
            <a:r>
              <a:rPr lang="id-ID" dirty="0" err="1"/>
              <a:t>olt</a:t>
            </a:r>
            <a:r>
              <a:rPr lang="id-ID" dirty="0"/>
              <a:t> pada </a:t>
            </a:r>
            <a:r>
              <a:rPr lang="id-ID" i="1" dirty="0" err="1"/>
              <a:t>input</a:t>
            </a:r>
            <a:r>
              <a:rPr lang="id-ID" i="1" dirty="0"/>
              <a:t> </a:t>
            </a:r>
            <a:r>
              <a:rPr lang="id-ID" i="1" dirty="0" err="1"/>
              <a:t>driver</a:t>
            </a:r>
            <a:r>
              <a:rPr lang="id-ID" i="1" dirty="0"/>
              <a:t> </a:t>
            </a:r>
            <a:r>
              <a:rPr lang="en-US" dirty="0"/>
              <a:t>motor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/>
              <a:t>tegangan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id-ID" dirty="0"/>
              <a:t> motor pompa air dengan menggunakan </a:t>
            </a:r>
            <a:r>
              <a:rPr lang="id-ID" dirty="0" err="1"/>
              <a:t>multi</a:t>
            </a:r>
            <a:r>
              <a:rPr lang="en-US" dirty="0"/>
              <a:t>meter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Pengujian</a:t>
            </a:r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Keseluruhan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86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886279" y="1607126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ESP5266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4311167" y="767794"/>
            <a:ext cx="5377581" cy="5603544"/>
            <a:chOff x="4406505" y="1014865"/>
            <a:chExt cx="3861193" cy="31861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272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Proses pengiriman air dari sungai ke bak penampungan kebanyakan menempuh jarak yang jauh.  Kondisi saat ini </a:t>
              </a:r>
              <a:r>
                <a:rPr lang="id-ID" dirty="0" err="1">
                  <a:solidFill>
                    <a:schemeClr val="bg1"/>
                  </a:solidFill>
                </a:rPr>
                <a:t>pengoprasian</a:t>
              </a:r>
              <a:r>
                <a:rPr lang="id-ID" dirty="0">
                  <a:solidFill>
                    <a:schemeClr val="bg1"/>
                  </a:solidFill>
                </a:rPr>
                <a:t> pompa </a:t>
              </a:r>
              <a:r>
                <a:rPr lang="id-ID" dirty="0" err="1">
                  <a:solidFill>
                    <a:schemeClr val="bg1"/>
                  </a:solidFill>
                </a:rPr>
                <a:t>pdam</a:t>
              </a:r>
              <a:r>
                <a:rPr lang="id-ID" dirty="0">
                  <a:solidFill>
                    <a:schemeClr val="bg1"/>
                  </a:solidFill>
                </a:rPr>
                <a:t> </a:t>
              </a:r>
              <a:r>
                <a:rPr lang="id-ID" u="sng" dirty="0">
                  <a:solidFill>
                    <a:schemeClr val="bg1"/>
                  </a:solidFill>
                </a:rPr>
                <a:t>masih ada</a:t>
              </a:r>
              <a:r>
                <a:rPr lang="en-US" u="sng" dirty="0">
                  <a:solidFill>
                    <a:schemeClr val="bg1"/>
                  </a:solidFill>
                </a:rPr>
                <a:t> </a:t>
              </a:r>
              <a:r>
                <a:rPr lang="en-US" u="sng" dirty="0" err="1">
                  <a:solidFill>
                    <a:schemeClr val="bg1"/>
                  </a:solidFill>
                </a:rPr>
                <a:t>beberapa</a:t>
              </a:r>
              <a:r>
                <a:rPr lang="id-ID" u="sng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yang menggunakan kabel yang panjang untuk mengendalikan pompa yang ada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id-ID" dirty="0">
                  <a:solidFill>
                    <a:schemeClr val="bg1"/>
                  </a:solidFill>
                </a:rPr>
                <a:t>.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id-ID" dirty="0">
                  <a:solidFill>
                    <a:schemeClr val="bg1"/>
                  </a:solidFill>
                </a:rPr>
                <a:t>Sebagian yang lain ada yang menggunakan dua operator, operator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pertama</a:t>
              </a:r>
              <a:r>
                <a:rPr lang="id-ID" dirty="0">
                  <a:solidFill>
                    <a:schemeClr val="bg1"/>
                  </a:solidFill>
                </a:rPr>
                <a:t> bertugas memantau ketinggian air di bak penampungan lalu mengirim status ketinggian air kepada operator yang </a:t>
              </a:r>
              <a:r>
                <a:rPr lang="en-US" dirty="0" err="1">
                  <a:solidFill>
                    <a:schemeClr val="bg1"/>
                  </a:solidFill>
                </a:rPr>
                <a:t>berjaga</a:t>
              </a:r>
              <a:r>
                <a:rPr lang="id-ID" dirty="0">
                  <a:solidFill>
                    <a:schemeClr val="bg1"/>
                  </a:solidFill>
                </a:rPr>
                <a:t>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untuk menghidupkan dan mematikan pompa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332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Latar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 smtClean="0">
                  <a:solidFill>
                    <a:schemeClr val="bg1"/>
                  </a:solidFill>
                  <a:cs typeface="Arial" pitchFamily="34" charset="0"/>
                </a:rPr>
                <a:t>Belakang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cloudinary.com/tbmg/image/upload/c_scale,w_400,f_auto,q_auto/v1552361807/tb/articles/2019/features/TB-0319-p34_tb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57" y="1616508"/>
            <a:ext cx="4785161" cy="25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lectricneutron.com/wp-content/uploads/2011/06/class-insulation-winding-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83" y="1616508"/>
            <a:ext cx="4803452" cy="32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7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97" y="1421389"/>
            <a:ext cx="3400425" cy="509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16" y="1421389"/>
            <a:ext cx="3714750" cy="4276725"/>
          </a:xfrm>
          <a:prstGeom prst="rect">
            <a:avLst/>
          </a:prstGeom>
        </p:spPr>
      </p:pic>
      <p:sp>
        <p:nvSpPr>
          <p:cNvPr id="5" name="Text Placeholder 5"/>
          <p:cNvSpPr txBox="1">
            <a:spLocks/>
          </p:cNvSpPr>
          <p:nvPr/>
        </p:nvSpPr>
        <p:spPr>
          <a:xfrm>
            <a:off x="2346294" y="539115"/>
            <a:ext cx="545381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FireBase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120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2375940" y="443345"/>
            <a:ext cx="30920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Diagram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blok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perancangan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sistem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20" y="443345"/>
            <a:ext cx="7906380" cy="61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 chart </a:t>
            </a:r>
            <a:r>
              <a:rPr lang="en-US" dirty="0" err="1" smtClean="0"/>
              <a:t>sumur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30" y="1199679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891335" y="1956334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A9BB1E-D35C-498A-8086-A66DB1108BBF}"/>
              </a:ext>
            </a:extLst>
          </p:cNvPr>
          <p:cNvGrpSpPr/>
          <p:nvPr/>
        </p:nvGrpSpPr>
        <p:grpSpPr>
          <a:xfrm>
            <a:off x="5262769" y="3429000"/>
            <a:ext cx="1694716" cy="1855152"/>
            <a:chOff x="5067525" y="2504985"/>
            <a:chExt cx="2387389" cy="2613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A9C71A-6472-4E51-B070-F0B3EB38E92B}"/>
                </a:ext>
              </a:extLst>
            </p:cNvPr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744DE72-4EEC-4344-9315-8DE621C5D49F}"/>
                  </a:ext>
                </a:extLst>
              </p:cNvPr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>
                  <a:extLst>
                    <a:ext uri="{FF2B5EF4-FFF2-40B4-BE49-F238E27FC236}">
                      <a16:creationId xmlns:a16="http://schemas.microsoft.com/office/drawing/2014/main" id="{4266C3BE-46AC-40DD-AF8F-EDBCA7D5C49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08C8313C-A4F6-4ACB-B6D9-8B8E9442417E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2632C89A-65A1-4DE6-87C1-B6948BF65CAA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rapezoid 83">
                  <a:extLst>
                    <a:ext uri="{FF2B5EF4-FFF2-40B4-BE49-F238E27FC236}">
                      <a16:creationId xmlns:a16="http://schemas.microsoft.com/office/drawing/2014/main" id="{8A1171F0-2439-4CA4-8FF7-CFFECC0C62B3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rapezoid 84">
                  <a:extLst>
                    <a:ext uri="{FF2B5EF4-FFF2-40B4-BE49-F238E27FC236}">
                      <a16:creationId xmlns:a16="http://schemas.microsoft.com/office/drawing/2014/main" id="{E0B3B450-0441-47AD-89B6-1553C94E6ABA}"/>
                    </a:ext>
                  </a:extLst>
                </p:cNvPr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8F8CB4C-E707-45F7-9707-3F2E675A3A48}"/>
                  </a:ext>
                </a:extLst>
              </p:cNvPr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>
                  <a:extLst>
                    <a:ext uri="{FF2B5EF4-FFF2-40B4-BE49-F238E27FC236}">
                      <a16:creationId xmlns:a16="http://schemas.microsoft.com/office/drawing/2014/main" id="{7E5C0AB2-4D5D-468C-9540-1FA9497C77B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>
                  <a:extLst>
                    <a:ext uri="{FF2B5EF4-FFF2-40B4-BE49-F238E27FC236}">
                      <a16:creationId xmlns:a16="http://schemas.microsoft.com/office/drawing/2014/main" id="{D331EEAD-B8B1-40C5-BA6F-B6124BD4DFB4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rapezoid 88">
                  <a:extLst>
                    <a:ext uri="{FF2B5EF4-FFF2-40B4-BE49-F238E27FC236}">
                      <a16:creationId xmlns:a16="http://schemas.microsoft.com/office/drawing/2014/main" id="{31570B5F-677B-4CE0-B52F-B59A6A92D015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rapezoid 89">
                  <a:extLst>
                    <a:ext uri="{FF2B5EF4-FFF2-40B4-BE49-F238E27FC236}">
                      <a16:creationId xmlns:a16="http://schemas.microsoft.com/office/drawing/2014/main" id="{44F43DF8-3B92-4724-B160-578E322ACEB2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Trapezoid 90">
                  <a:extLst>
                    <a:ext uri="{FF2B5EF4-FFF2-40B4-BE49-F238E27FC236}">
                      <a16:creationId xmlns:a16="http://schemas.microsoft.com/office/drawing/2014/main" id="{CC7FB4BA-3755-4B51-B471-621413B3DACA}"/>
                    </a:ext>
                  </a:extLst>
                </p:cNvPr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AC0A07-C315-4DB7-9412-819A4D30E58D}"/>
                  </a:ext>
                </a:extLst>
              </p:cNvPr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4C04C530-768E-4597-96E0-EDC8BB086E37}"/>
                    </a:ext>
                  </a:extLst>
                </p:cNvPr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B013FC85-089B-4BE6-B4A2-DEA90580CC2D}"/>
                      </a:ext>
                    </a:extLst>
                  </p:cNvPr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>
                    <a:extLst>
                      <a:ext uri="{FF2B5EF4-FFF2-40B4-BE49-F238E27FC236}">
                        <a16:creationId xmlns:a16="http://schemas.microsoft.com/office/drawing/2014/main" id="{35BDE93E-0C6F-4ECF-A48F-3C4AC3625AF8}"/>
                      </a:ext>
                    </a:extLst>
                  </p:cNvPr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0540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68965 w 182880"/>
                      <a:gd name="connsiteY2" fmla="*/ 6157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3619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AB4ED4E-C6FD-4C37-809A-4D3A1CFE1175}"/>
                    </a:ext>
                  </a:extLst>
                </p:cNvPr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93982B13-B25C-4CF7-BB6C-55EC11DF791B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9F45BE49-A765-4F67-BA61-9373D131C19D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A1C2EC-6D43-41DC-9C03-0DE12B0019C7}"/>
                    </a:ext>
                  </a:extLst>
                </p:cNvPr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5FB5F57-BC16-421C-A9E8-EC2699E35D9D}"/>
                      </a:ext>
                    </a:extLst>
                  </p:cNvPr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026207-A2A9-4138-B23F-EF539AA90F04}"/>
                      </a:ext>
                    </a:extLst>
                  </p:cNvPr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888F7A1C-FE2C-40DE-922D-2F2D60DD2008}"/>
                      </a:ext>
                    </a:extLst>
                  </p:cNvPr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C4A7ADC-60EA-4286-A484-AACCDCEDDBA0}"/>
                      </a:ext>
                    </a:extLst>
                  </p:cNvPr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92FCF515-8D19-431F-BFBD-1BDD3DB3B330}"/>
                    </a:ext>
                  </a:extLst>
                </p:cNvPr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A3C5A7-15A5-4EA8-A503-4394138C79A5}"/>
                    </a:ext>
                  </a:extLst>
                </p:cNvPr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DBC52919-905C-48DF-B75B-F6D3F18B6141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20DBCB39-507C-4FA7-987E-581C8771CDEF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BE343E-80E7-4679-BE40-C16BB38BBA3D}"/>
                    </a:ext>
                  </a:extLst>
                </p:cNvPr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6C2145-5020-402B-911C-8C4B843CC800}"/>
                    </a:ext>
                  </a:extLst>
                </p:cNvPr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3BD0D95-1494-4F34-88B6-51EC5CBE08A9}"/>
                    </a:ext>
                  </a:extLst>
                </p:cNvPr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BB7E655-8006-4100-9713-77E97E29C48E}"/>
                    </a:ext>
                  </a:extLst>
                </p:cNvPr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E6C3D313-49D7-4473-B2EE-18E4FACEAE4E}"/>
                    </a:ext>
                  </a:extLst>
                </p:cNvPr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: Top Corners Rounded 102">
                  <a:extLst>
                    <a:ext uri="{FF2B5EF4-FFF2-40B4-BE49-F238E27FC236}">
                      <a16:creationId xmlns:a16="http://schemas.microsoft.com/office/drawing/2014/main" id="{C052DB56-B2C3-4A03-B5AC-818CB4302987}"/>
                    </a:ext>
                  </a:extLst>
                </p:cNvPr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BBCFC16-2C72-4770-97A2-CD8785736E1B}"/>
                    </a:ext>
                  </a:extLst>
                </p:cNvPr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50B478D-CDB8-4B5F-ABBD-CB6F2C3A11E0}"/>
                      </a:ext>
                    </a:extLst>
                  </p:cNvPr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60A982A-4A8F-4BBA-8FE6-45254F15986B}"/>
                      </a:ext>
                    </a:extLst>
                  </p:cNvPr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847729-F1D0-4394-BE60-BFE50B56BF3B}"/>
                </a:ext>
              </a:extLst>
            </p:cNvPr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8E13AB-C9CD-4DE4-8452-B2784797BEFD}"/>
              </a:ext>
            </a:extLst>
          </p:cNvPr>
          <p:cNvGrpSpPr/>
          <p:nvPr/>
        </p:nvGrpSpPr>
        <p:grpSpPr>
          <a:xfrm>
            <a:off x="8799736" y="3444634"/>
            <a:ext cx="1766294" cy="1931646"/>
            <a:chOff x="8534043" y="2504985"/>
            <a:chExt cx="2488223" cy="272116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E8BA-8F8F-47C2-A53E-D3BBC42ADA57}"/>
                </a:ext>
              </a:extLst>
            </p:cNvPr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5E7611-ECA8-47F1-89A1-772EFA3DA271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CF90868-A271-4F8A-A36C-6279B782E7D3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7A51EDF-15E7-4935-AE1E-B3511C96C365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80A04C-96DC-4984-8102-42C5D5DA27D6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>
                  <a:extLst>
                    <a:ext uri="{FF2B5EF4-FFF2-40B4-BE49-F238E27FC236}">
                      <a16:creationId xmlns:a16="http://schemas.microsoft.com/office/drawing/2014/main" id="{D7028625-638F-4131-A370-A6C05664CF7D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>
                  <a:extLst>
                    <a:ext uri="{FF2B5EF4-FFF2-40B4-BE49-F238E27FC236}">
                      <a16:creationId xmlns:a16="http://schemas.microsoft.com/office/drawing/2014/main" id="{E7454C30-EE74-4426-B017-293DAC305A1B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>
                  <a:extLst>
                    <a:ext uri="{FF2B5EF4-FFF2-40B4-BE49-F238E27FC236}">
                      <a16:creationId xmlns:a16="http://schemas.microsoft.com/office/drawing/2014/main" id="{B5426446-9157-4765-A217-263898A7FBB0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3DDC72FA-DEEA-403F-9125-C88FD97DCAA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>
                  <a:extLst>
                    <a:ext uri="{FF2B5EF4-FFF2-40B4-BE49-F238E27FC236}">
                      <a16:creationId xmlns:a16="http://schemas.microsoft.com/office/drawing/2014/main" id="{6A316A64-5303-4EF9-B27B-873B3C6CC254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>
                  <a:extLst>
                    <a:ext uri="{FF2B5EF4-FFF2-40B4-BE49-F238E27FC236}">
                      <a16:creationId xmlns:a16="http://schemas.microsoft.com/office/drawing/2014/main" id="{595EEADB-16AC-4D2F-8F67-2EA46CCEA25E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735EC18C-4822-4A18-A969-19707CEB8033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24EE8D-BA41-4EC1-9960-F84EDB17E002}"/>
                  </a:ext>
                </a:extLst>
              </p:cNvPr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8D3C1CC-E3D4-4D3F-8D9B-DBBC192F16AE}"/>
                    </a:ext>
                  </a:extLst>
                </p:cNvPr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771D5FC-23BA-468B-8E1A-B586FDDA4AC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F3F1E3-E4DE-4036-8989-AC62FF48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06C9F44-D5FA-4755-A078-A86DCE577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D33726D-8366-4463-8459-448D311CCF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68F81D16-ACE8-42F9-A8E9-881A93BFB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8D25785-B68F-4839-B109-4EEA2193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5B45710-0CAE-4FE3-869C-F38A200B99A7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3AD9296-B5EF-4032-BD13-892C841DEAA4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7B2891-0B79-45E1-8FE5-A616D16FE84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0FF872-E02C-4A4F-B97C-9480C92B6E46}"/>
                    </a:ext>
                  </a:extLst>
                </p:cNvPr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CF59738-B244-4DB2-A4E2-3E35A8A1E5F8}"/>
                    </a:ext>
                  </a:extLst>
                </p:cNvPr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EC5A29A-8694-4C30-B3D9-7F7403FF648F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38D0A67F-4C41-4AA1-8473-FDB04164C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BBFEA12-4026-434B-BC37-3B45D3C16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28874FA-943A-461C-89A0-BB55FD5ABFC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BFEF6D5E-640E-42CA-893D-E95CDB6EC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1293EF76-62B7-405F-8389-D8B290DC8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8FF1C00-AFDC-4FE6-921B-F6AAE786E3F9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ACC8909-80D2-4AD5-A6BD-4E675A043E79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5FE21D-A86E-42B8-AB4D-96D7AF2B513D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62176E8-B8E2-4468-B3B5-D63731D35723}"/>
                    </a:ext>
                  </a:extLst>
                </p:cNvPr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6F477B6-9E3B-4984-8EEC-F1830F1980AD}"/>
                    </a:ext>
                  </a:extLst>
                </p:cNvPr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1E67CAC-84C6-46E1-B6EF-39441E49A4E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6B3DCF1-ED60-469A-9716-16AC30255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E825973-2F64-4FB3-9919-5E61A34F9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8324186-A4CC-45CF-AD31-7361CE639F0D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BF01684-7A95-4669-9619-4572D1CC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840EFF4-ABA7-447B-8728-3F8BED1AF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4C9968F-BFAC-4E68-823B-F166EC452870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CEFF883-07C5-45E6-B350-7A017BD8D935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CFEEAAC-D04C-4C25-8620-434D982C207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AC591C9-4B80-4A74-905D-CB1CB8E78F6D}"/>
                    </a:ext>
                  </a:extLst>
                </p:cNvPr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924149A-5137-47CF-9DE6-36ECF24F3C88}"/>
                </a:ext>
              </a:extLst>
            </p:cNvPr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01240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42063" y="302513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087711" y="2398264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791240" y="1469051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64812" y="1940756"/>
            <a:ext cx="164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CLOUD COMPUTING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821175"/>
            <a:chOff x="1418889" y="4287807"/>
            <a:chExt cx="1681201" cy="821175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821175"/>
            <a:chOff x="1418889" y="4287807"/>
            <a:chExt cx="1681201" cy="8211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en-US" dirty="0" smtClean="0"/>
              <a:t>chart </a:t>
            </a:r>
            <a:r>
              <a:rPr lang="en-US" dirty="0" err="1" smtClean="0"/>
              <a:t>Sumur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Android 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54" y="1094509"/>
            <a:ext cx="3061009" cy="5505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8" y="1745671"/>
            <a:ext cx="4091608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71740"/>
              </p:ext>
            </p:extLst>
          </p:nvPr>
        </p:nvGraphicFramePr>
        <p:xfrm>
          <a:off x="1385455" y="1745673"/>
          <a:ext cx="9670471" cy="358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870">
                  <a:extLst>
                    <a:ext uri="{9D8B030D-6E8A-4147-A177-3AD203B41FA5}">
                      <a16:colId xmlns:a16="http://schemas.microsoft.com/office/drawing/2014/main" val="1727493627"/>
                    </a:ext>
                  </a:extLst>
                </a:gridCol>
                <a:gridCol w="1038603">
                  <a:extLst>
                    <a:ext uri="{9D8B030D-6E8A-4147-A177-3AD203B41FA5}">
                      <a16:colId xmlns:a16="http://schemas.microsoft.com/office/drawing/2014/main" val="475634979"/>
                    </a:ext>
                  </a:extLst>
                </a:gridCol>
                <a:gridCol w="1380945">
                  <a:extLst>
                    <a:ext uri="{9D8B030D-6E8A-4147-A177-3AD203B41FA5}">
                      <a16:colId xmlns:a16="http://schemas.microsoft.com/office/drawing/2014/main" val="121087905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14297368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666819009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943415455"/>
                    </a:ext>
                  </a:extLst>
                </a:gridCol>
                <a:gridCol w="2119744">
                  <a:extLst>
                    <a:ext uri="{9D8B030D-6E8A-4147-A177-3AD203B41FA5}">
                      <a16:colId xmlns:a16="http://schemas.microsoft.com/office/drawing/2014/main" val="1624533866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Motor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Flow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</a:t>
                      </a:r>
                      <a:r>
                        <a:rPr lang="en-US" sz="1600" dirty="0" err="1">
                          <a:effectLst/>
                        </a:rPr>
                        <a:t>Suhu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Level </a:t>
                      </a:r>
                      <a:r>
                        <a:rPr lang="en-US" sz="1600" dirty="0" smtClean="0">
                          <a:effectLst/>
                        </a:rPr>
                        <a:t>air </a:t>
                      </a:r>
                      <a:r>
                        <a:rPr lang="en-US" sz="1600" dirty="0" err="1" smtClean="0">
                          <a:effectLst/>
                        </a:rPr>
                        <a:t>Sumur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Overload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Keterangan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774752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&lt;SV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Level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46579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</a:t>
                      </a:r>
                      <a:r>
                        <a:rPr lang="en-US" sz="1600" dirty="0" smtClean="0">
                          <a:effectLst/>
                        </a:rPr>
                        <a:t>Pressure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700548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 100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Heat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468387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Current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14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838" y="107027"/>
            <a:ext cx="11573197" cy="724247"/>
          </a:xfrm>
        </p:spPr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88" y="831274"/>
            <a:ext cx="8746095" cy="61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43" y="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4330" y="847081"/>
            <a:ext cx="3268911" cy="16380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Ultrasonic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82008" y="2485162"/>
            <a:ext cx="331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ultrasonic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memberi benda yang bisa memantulkan gelombang </a:t>
            </a:r>
            <a:r>
              <a:rPr lang="id-ID" i="1" dirty="0" err="1"/>
              <a:t>ultrasonic</a:t>
            </a:r>
            <a:r>
              <a:rPr lang="id-ID" dirty="0"/>
              <a:t>, lalu membaca hasil </a:t>
            </a:r>
            <a:r>
              <a:rPr lang="id-ID" i="1" dirty="0" err="1"/>
              <a:t>output</a:t>
            </a:r>
            <a:r>
              <a:rPr lang="id-ID" dirty="0"/>
              <a:t> dari sensor </a:t>
            </a:r>
            <a:r>
              <a:rPr lang="id-ID" i="1" dirty="0" err="1" smtClean="0"/>
              <a:t>ultrasonic</a:t>
            </a:r>
            <a:r>
              <a:rPr lang="en-US" i="1" dirty="0" smtClean="0"/>
              <a:t> </a:t>
            </a:r>
            <a:r>
              <a:rPr lang="en-US" dirty="0" smtClean="0"/>
              <a:t>yang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/>
              <a:t>di serial </a:t>
            </a:r>
            <a:r>
              <a:rPr lang="en-US" i="1" dirty="0"/>
              <a:t>monitor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7753</TotalTime>
  <Words>4738</Words>
  <Application>Microsoft Office PowerPoint</Application>
  <PresentationFormat>Widescreen</PresentationFormat>
  <Paragraphs>679</Paragraphs>
  <Slides>70</Slides>
  <Notes>3</Notes>
  <HiddenSlides>53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Malgun Gothic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174</cp:revision>
  <dcterms:created xsi:type="dcterms:W3CDTF">2019-01-14T06:35:35Z</dcterms:created>
  <dcterms:modified xsi:type="dcterms:W3CDTF">2020-08-07T00:03:12Z</dcterms:modified>
</cp:coreProperties>
</file>